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332" r:id="rId5"/>
    <p:sldId id="333" r:id="rId6"/>
    <p:sldId id="258" r:id="rId7"/>
    <p:sldId id="260" r:id="rId8"/>
    <p:sldId id="304" r:id="rId9"/>
    <p:sldId id="278" r:id="rId10"/>
    <p:sldId id="291" r:id="rId11"/>
    <p:sldId id="294" r:id="rId12"/>
    <p:sldId id="313" r:id="rId13"/>
    <p:sldId id="314" r:id="rId14"/>
    <p:sldId id="299" r:id="rId15"/>
    <p:sldId id="315" r:id="rId16"/>
    <p:sldId id="318" r:id="rId17"/>
    <p:sldId id="317" r:id="rId18"/>
    <p:sldId id="319" r:id="rId19"/>
    <p:sldId id="316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铭" initials="陈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1E2023"/>
    <a:srgbClr val="FF3366"/>
    <a:srgbClr val="00008B"/>
    <a:srgbClr val="001F2C"/>
    <a:srgbClr val="0000CD"/>
    <a:srgbClr val="483D8B"/>
    <a:srgbClr val="FF33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hyperlink" Target="https://space.bilibili.com/7761039/channel/seriesdetail?sid=374645" TargetMode="External"/><Relationship Id="rId2" Type="http://schemas.openxmlformats.org/officeDocument/2006/relationships/hyperlink" Target="https://github.com/P4nda0s/SycRevLearn" TargetMode="Externa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8255"/>
            <a:ext cx="12192000" cy="506533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53005" y="1275514"/>
            <a:ext cx="11576807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三叶草技术小组</a:t>
            </a:r>
            <a:br>
              <a:rPr lang="zh-CN" altLang="en-US" sz="5400" dirty="0">
                <a:solidFill>
                  <a:schemeClr val="bg1"/>
                </a:solidFill>
              </a:rPr>
            </a:br>
            <a:r>
              <a:rPr lang="zh-CN" altLang="en-US" sz="5400" dirty="0">
                <a:solidFill>
                  <a:schemeClr val="bg1"/>
                </a:solidFill>
              </a:rPr>
              <a:t>二进制方向入门培训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7061200" y="5303520"/>
            <a:ext cx="5130800" cy="476849"/>
          </a:xfrm>
        </p:spPr>
        <p:txBody>
          <a:bodyPr/>
          <a:lstStyle/>
          <a:p>
            <a:r>
              <a:rPr lang="en-US" altLang="zh-CN">
                <a:latin typeface="+mn-ea"/>
              </a:rPr>
              <a:t>—PandaOS</a:t>
            </a:r>
            <a:endParaRPr lang="en-US" altLang="zh-CN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32" y="396477"/>
            <a:ext cx="940779" cy="12447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0" y="675158"/>
            <a:ext cx="1869440" cy="462861"/>
          </a:xfrm>
          <a:prstGeom prst="rect">
            <a:avLst/>
          </a:prstGeom>
        </p:spPr>
      </p:pic>
      <p:pic>
        <p:nvPicPr>
          <p:cNvPr id="2" name="图片 1" descr="sy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5073650"/>
            <a:ext cx="1598930" cy="15989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CTF </a:t>
            </a:r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比赛的一些建议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760" y="1322070"/>
            <a:ext cx="11225530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就逆向而言，多参与 </a:t>
            </a:r>
            <a:r>
              <a:rPr lang="en-US" altLang="zh-CN"/>
              <a:t>CTF </a:t>
            </a:r>
            <a:r>
              <a:rPr lang="zh-CN" altLang="en-US"/>
              <a:t>比赛能极大提高你的逆向水平！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打 </a:t>
            </a:r>
            <a:r>
              <a:rPr lang="en-US" altLang="zh-CN"/>
              <a:t>CTF </a:t>
            </a:r>
            <a:r>
              <a:rPr lang="zh-CN" altLang="en-US"/>
              <a:t>可以给你带你学习</a:t>
            </a:r>
            <a:r>
              <a:rPr lang="zh-CN" altLang="en-US" sz="2400" b="1"/>
              <a:t>反馈</a:t>
            </a:r>
            <a:r>
              <a:rPr lang="zh-CN" altLang="en-US"/>
              <a:t>，用来检测你学习的成果！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加入三叶草后，只要你人在学校，不管学习什么方向，</a:t>
            </a:r>
            <a:r>
              <a:rPr lang="zh-CN" altLang="en-US" sz="2400" b="1"/>
              <a:t>比赛不能丢</a:t>
            </a:r>
            <a:r>
              <a:rPr lang="zh-CN" altLang="en-US"/>
              <a:t>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大二大三建议找一个自己喜欢的细方向，深入学习，例如 </a:t>
            </a:r>
            <a:r>
              <a:rPr lang="en-US" altLang="zh-CN"/>
              <a:t>Windows</a:t>
            </a:r>
            <a:r>
              <a:rPr lang="zh-CN" altLang="en-US"/>
              <a:t>内核、</a:t>
            </a:r>
            <a:r>
              <a:rPr lang="en-US" altLang="zh-CN"/>
              <a:t>Android </a:t>
            </a:r>
            <a:r>
              <a:rPr lang="zh-CN" altLang="en-US"/>
              <a:t>安全、</a:t>
            </a:r>
            <a:r>
              <a:rPr lang="en-US" altLang="zh-CN"/>
              <a:t>...... </a:t>
            </a:r>
            <a:r>
              <a:rPr lang="zh-CN" altLang="en-US" sz="2800" b="1"/>
              <a:t>但是比赛不能丢</a:t>
            </a:r>
            <a:endParaRPr lang="zh-CN" altLang="en-US" sz="2800" b="1"/>
          </a:p>
          <a:p>
            <a:endParaRPr lang="zh-CN" altLang="en-US"/>
          </a:p>
          <a:p>
            <a:r>
              <a:rPr lang="zh-CN" altLang="en-US"/>
              <a:t>打比赛不要在意名次，不要 </a:t>
            </a:r>
            <a:r>
              <a:rPr lang="en-US" altLang="zh-CN"/>
              <a:t>PY </a:t>
            </a:r>
            <a:r>
              <a:rPr lang="zh-CN" altLang="en-US"/>
              <a:t>，不要在意有没有给你报名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比赛时没做出来的题，赛后积极复现，你可能花一周甚至更久才能复现一道题目，这很正常，</a:t>
            </a:r>
            <a:r>
              <a:rPr lang="zh-CN" altLang="en-US" sz="2800" b="1"/>
              <a:t>不要自闭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多写博客，多总结，多交流，不要想着闷声发大财偷偷学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入门培训内容安排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-</a:t>
            </a:r>
            <a:endParaRPr lang="zh-CN" altLang="en-US"/>
          </a:p>
        </p:txBody>
      </p:sp>
      <p:pic>
        <p:nvPicPr>
          <p:cNvPr id="8" name="图片 7" descr="截屏2021-09-28 11.44.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926465"/>
            <a:ext cx="3053080" cy="5752465"/>
          </a:xfrm>
          <a:prstGeom prst="rect">
            <a:avLst/>
          </a:prstGeom>
        </p:spPr>
      </p:pic>
      <p:pic>
        <p:nvPicPr>
          <p:cNvPr id="9" name="图片 8" descr="截屏2021-09-28 11.44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70" y="926465"/>
            <a:ext cx="3212465" cy="57524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49490" y="1220470"/>
            <a:ext cx="2207895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</a:rPr>
              <a:t>每天更新</a:t>
            </a:r>
            <a:endParaRPr lang="zh-CN" altLang="en-US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85553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正片开始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需要的</a:t>
            </a:r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C</a:t>
            </a:r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语言基础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pic>
        <p:nvPicPr>
          <p:cNvPr id="2" name="图片 1" descr="IMG_0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927735"/>
            <a:ext cx="8164195" cy="5866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17440" y="1374775"/>
            <a:ext cx="424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>
              <a:tabLst>
                <a:tab pos="1253490" algn="l"/>
              </a:tabLst>
            </a:pPr>
            <a:r>
              <a:rPr lang="zh-CN" altLang="en-US" sz="2000"/>
              <a:t>能看懂这个字面意思就可以开始了！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逆向与开发的对比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TextBox 17"/>
          <p:cNvSpPr txBox="1"/>
          <p:nvPr/>
        </p:nvSpPr>
        <p:spPr>
          <a:xfrm>
            <a:off x="365760" y="964565"/>
            <a:ext cx="5486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语言举例，C语言代码属于高级语言代码，不能直接被处理器执行，这时候需要由编译器将C语言代码翻译成处理器可以直接理解的机器代码。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编译流程如下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C语言代码 -&gt; ... -&gt; 汇编语言代码 -&gt; ... -&gt; 机器代码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20"/>
          <p:cNvSpPr txBox="1"/>
          <p:nvPr/>
        </p:nvSpPr>
        <p:spPr>
          <a:xfrm>
            <a:off x="6830060" y="1121410"/>
            <a:ext cx="465010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机器代码会按照一定的排列方式存储在可执行文件中，最常见的可执行文件有 Windows 的 exe 文件以及 Linux 的 ELF 文件。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逆向工程操作对象就是这一类可执行文件，逆向即通过机器代码反推程序的原理。机器码毫无可读性，可执行文件编排也十分复杂，所以需要一款强大的辅助软件辅助逆向分析过程，使分析者可以专注于代码本身的逻辑层面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IDA 生成高级语言代码的流程：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机器代码 -&gt; ... -&gt; 汇编代码 -&gt; ... -&gt; 高级语言代码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演示一下什么是逆向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47" y="2022709"/>
            <a:ext cx="4191000" cy="362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我对逆向的理解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TextBox 17"/>
          <p:cNvSpPr txBox="1"/>
          <p:nvPr/>
        </p:nvSpPr>
        <p:spPr>
          <a:xfrm>
            <a:off x="466090" y="1697990"/>
            <a:ext cx="557339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1、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逆向技术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，例如静态分析、动态调试、修改代码等等。如果毕业后想找到一份不错的逆向相关的工作，扎实的逆向技术功底是你的资本。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2、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逆向思维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已知算法正向过程求其逆运算的思维。逆运算在数学里非常常见，比如三角函数的逆运算是反三角函数、加法的逆运算是减法、乘法的逆是除法，许多逆向题往往给出正向计算算法以及算法运算结果，求其算法的输入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0380" y="1191260"/>
            <a:ext cx="1023810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>
              <a:tabLst>
                <a:tab pos="5730240" algn="l"/>
              </a:tabLst>
            </a:pPr>
            <a:r>
              <a:rPr lang="zh-CN" altLang="en-US" sz="2400"/>
              <a:t>几十万的软件，但是没关系，我们可以在网上找到“学习版” 不需要花一分钱</a:t>
            </a:r>
            <a:endParaRPr lang="zh-CN" altLang="en-US" sz="2400"/>
          </a:p>
          <a:p>
            <a:pPr defTabSz="914400">
              <a:tabLst>
                <a:tab pos="5730240" algn="l"/>
              </a:tabLst>
            </a:pPr>
            <a:endParaRPr lang="zh-CN" altLang="en-US" sz="2400"/>
          </a:p>
          <a:p>
            <a:pPr defTabSz="914400">
              <a:tabLst>
                <a:tab pos="5730240" algn="l"/>
              </a:tabLst>
            </a:pPr>
            <a:endParaRPr lang="zh-CN" altLang="en-US" sz="2400"/>
          </a:p>
          <a:p>
            <a:pPr defTabSz="914400">
              <a:tabLst>
                <a:tab pos="5730240" algn="l"/>
              </a:tabLst>
            </a:pPr>
            <a:r>
              <a:rPr lang="zh-CN" altLang="en-US" sz="2400"/>
              <a:t>目前最新学习版</a:t>
            </a:r>
            <a:r>
              <a:rPr lang="en-US" altLang="zh-CN" sz="2400"/>
              <a:t>: IDA 7.6 (</a:t>
            </a:r>
            <a:r>
              <a:rPr lang="zh-CN" altLang="en-US" sz="2400"/>
              <a:t>可以在吾爱破解论坛、看雪论坛找到</a:t>
            </a:r>
            <a:r>
              <a:rPr lang="en-US" altLang="zh-CN" sz="2400"/>
              <a:t>)</a:t>
            </a:r>
            <a:endParaRPr lang="en-US" altLang="zh-CN" sz="2400"/>
          </a:p>
          <a:p>
            <a:pPr defTabSz="914400">
              <a:tabLst>
                <a:tab pos="5730240" algn="l"/>
              </a:tabLst>
            </a:pPr>
            <a:endParaRPr lang="en-US" altLang="zh-CN" sz="2400"/>
          </a:p>
          <a:p>
            <a:pPr defTabSz="914400">
              <a:tabLst>
                <a:tab pos="5730240" algn="l"/>
              </a:tabLst>
            </a:pPr>
            <a:r>
              <a:rPr lang="en-US" altLang="zh-CN" sz="2400"/>
              <a:t>Python </a:t>
            </a:r>
            <a:r>
              <a:rPr lang="zh-CN" altLang="en-US" sz="2400"/>
              <a:t>环境要求</a:t>
            </a:r>
            <a:r>
              <a:rPr lang="en-US" altLang="zh-CN" sz="2400"/>
              <a:t>: Python 3.8 64</a:t>
            </a:r>
            <a:r>
              <a:rPr lang="zh-CN" altLang="en-US" sz="2400"/>
              <a:t>位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TextBox 17"/>
          <p:cNvSpPr txBox="1"/>
          <p:nvPr/>
        </p:nvSpPr>
        <p:spPr>
          <a:xfrm>
            <a:off x="358140" y="949960"/>
            <a:ext cx="5573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代码定位，如何找到 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main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函数？</a:t>
            </a:r>
            <a:endParaRPr lang="zh-CN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541780"/>
            <a:ext cx="7974965" cy="2010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" y="3801110"/>
            <a:ext cx="8035290" cy="1985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TextBox 17"/>
          <p:cNvSpPr txBox="1"/>
          <p:nvPr/>
        </p:nvSpPr>
        <p:spPr>
          <a:xfrm>
            <a:off x="254635" y="935990"/>
            <a:ext cx="116903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如何找到什么代码引用了这些字符串呢？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IDA 中有一个窗口叫做 【字符串表】 该表收集了程序中所有字符串。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打开【字符串表】的方法：菜单View -&gt; Open SubViews -&gt; Strings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0" y="2285365"/>
            <a:ext cx="5906135" cy="453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85553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课程资源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TextBox 17"/>
          <p:cNvSpPr txBox="1"/>
          <p:nvPr/>
        </p:nvSpPr>
        <p:spPr>
          <a:xfrm>
            <a:off x="358140" y="1034415"/>
            <a:ext cx="112248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【字符串表窗口】有很多字符串，那么我们如何快速找到想要的字符串呢？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按下 【Ctrl + F】可以字符串表窗口的底部显示搜索窗口，在搜索窗口输入 'Hi CTFer' 就可以快速找到该字符串。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10" y="2093595"/>
            <a:ext cx="7982585" cy="4784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TextBox 17"/>
          <p:cNvSpPr txBox="1"/>
          <p:nvPr/>
        </p:nvSpPr>
        <p:spPr>
          <a:xfrm>
            <a:off x="358140" y="992505"/>
            <a:ext cx="8756015" cy="6323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双击找到的第一项字符串将进入保存该字符串的数据区域，如下图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如图中【1】是内存地址，【2】是 IDA 为该地址对应数据取的一个标识符（或者理解成变量名）,【3】则是该内存对应的数据。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" y="1593215"/>
            <a:ext cx="8756650" cy="4377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TextBox 17"/>
          <p:cNvSpPr txBox="1"/>
          <p:nvPr/>
        </p:nvSpPr>
        <p:spPr>
          <a:xfrm>
            <a:off x="358140" y="978535"/>
            <a:ext cx="116065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跳转到引用该字符串的代码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方法： 按下鼠标【右键】选择 【 Jump to xref 】或 选中 aHiCtferInputYo 后直接按下快捷键【X】</a:t>
            </a:r>
            <a:endParaRPr lang="zh-CN" altLang="en-US" dirty="0">
              <a:sym typeface="+mn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5" y="2115820"/>
            <a:ext cx="9707880" cy="433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9" name="TextBox 17"/>
          <p:cNvSpPr txBox="1"/>
          <p:nvPr/>
        </p:nvSpPr>
        <p:spPr>
          <a:xfrm>
            <a:off x="358140" y="978535"/>
            <a:ext cx="87560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转换汇编代码为伪代码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>
              <a:sym typeface="+mn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转换伪代码方法: 在这段代码任意位置按下 Tab 键 或 F5 键。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" y="1445260"/>
            <a:ext cx="10831195" cy="1547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" y="3707130"/>
            <a:ext cx="5846445" cy="308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对符号重新命名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TextBox 17"/>
          <p:cNvSpPr txBox="1"/>
          <p:nvPr/>
        </p:nvSpPr>
        <p:spPr>
          <a:xfrm>
            <a:off x="358140" y="1049020"/>
            <a:ext cx="875601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对已知函数重新命名并简单分析程序的逻辑</a:t>
            </a:r>
            <a:endParaRPr lang="zh-CN" altLang="en-US" dirty="0">
              <a:sym typeface="+mn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" y="1546860"/>
            <a:ext cx="5208270" cy="2599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1382395"/>
            <a:ext cx="5542280" cy="276415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171440" y="2616200"/>
            <a:ext cx="142494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2320" y="4733290"/>
            <a:ext cx="436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改名后有助于理解程序！！ 是一个好习惯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T1.exe 总结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9" name="TextBox 17"/>
          <p:cNvSpPr txBox="1"/>
          <p:nvPr/>
        </p:nvSpPr>
        <p:spPr>
          <a:xfrm>
            <a:off x="466090" y="1697990"/>
            <a:ext cx="87560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这道题演示了如何使用 IDA 载入并分析一个可执行的二进制文件，并通过字符串定位的方式在茫茫的代码海洋中找到 main 函数，我们又使用 IDA 的伪代码功能生成 main 函数的伪代码，并修复没有名字的函数，使得程序可读性得到极大提升。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思路： 运行程序 -&gt; 收集字符串 -&gt; 寻找字符串引用代码 -&gt; 生成伪代码 -&gt; 修复匿名函数 -&gt; 分析程序逻辑 -&gt; 得到 Flag</a:t>
            </a:r>
            <a:endParaRPr lang="zh-CN" altLang="en-US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实验文件下载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4660" y="1101725"/>
            <a:ext cx="44818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https://github.com/P4nda0s/SycRevLearn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可以去学一下 </a:t>
            </a:r>
            <a:r>
              <a:rPr lang="en-US" altLang="zh-CN"/>
              <a:t>git </a:t>
            </a:r>
            <a:r>
              <a:rPr lang="zh-CN" altLang="en-US"/>
              <a:t>的用法（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78568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673" y="84141"/>
            <a:ext cx="220717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课程资源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4673" y="3893737"/>
            <a:ext cx="309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97485" y="1697355"/>
            <a:ext cx="59467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Tx/>
              <a:buNone/>
            </a:pPr>
            <a:r>
              <a:rPr kumimoji="1" lang="en-US" altLang="zh-CN" dirty="0">
                <a:sym typeface="+mn-ea"/>
              </a:rPr>
              <a:t>1.  github </a:t>
            </a:r>
            <a:r>
              <a:rPr kumimoji="1" lang="zh-CN" altLang="en-US" dirty="0">
                <a:sym typeface="+mn-ea"/>
              </a:rPr>
              <a:t>课程主页 （视频错误、问题都可以发 </a:t>
            </a:r>
            <a:r>
              <a:rPr kumimoji="1" lang="en-US" altLang="zh-CN" dirty="0">
                <a:sym typeface="+mn-ea"/>
              </a:rPr>
              <a:t>issue</a:t>
            </a:r>
            <a:r>
              <a:rPr kumimoji="1" lang="zh-CN" altLang="en-US" dirty="0">
                <a:sym typeface="+mn-ea"/>
              </a:rPr>
              <a:t>）</a:t>
            </a: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zh-CN" altLang="en-US" dirty="0">
                <a:sym typeface="+mn-ea"/>
                <a:hlinkClick r:id="rId2" action="ppaction://hlinkfile"/>
              </a:rPr>
              <a:t>https://github.com/P4nda0s/SycRevLearn</a:t>
            </a:r>
            <a:endParaRPr kumimoji="1" lang="zh-CN" altLang="en-US" dirty="0">
              <a:sym typeface="+mn-ea"/>
              <a:hlinkClick r:id="rId2" action="ppaction://hlinkfile"/>
            </a:endParaRPr>
          </a:p>
          <a:p>
            <a:pPr indent="0">
              <a:buFontTx/>
              <a:buNone/>
            </a:pP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dirty="0">
                <a:sym typeface="+mn-ea"/>
              </a:rPr>
              <a:t>2.  bilibili </a:t>
            </a:r>
            <a:r>
              <a:rPr kumimoji="1" lang="zh-CN" altLang="en-US" dirty="0">
                <a:sym typeface="+mn-ea"/>
              </a:rPr>
              <a:t>播放列表</a:t>
            </a: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zh-CN" altLang="en-US" dirty="0">
                <a:sym typeface="+mn-ea"/>
                <a:hlinkClick r:id="rId3" action="ppaction://hlinkfile"/>
              </a:rPr>
              <a:t>https://space.bilibili.com/7761039/channel/seriesdetail?sid=374645</a:t>
            </a:r>
            <a:endParaRPr kumimoji="1" lang="zh-CN" altLang="en-US" dirty="0">
              <a:sym typeface="+mn-ea"/>
              <a:hlinkClick r:id="rId3" action="ppaction://hlinkfile"/>
            </a:endParaRPr>
          </a:p>
          <a:p>
            <a:pPr indent="0">
              <a:buFontTx/>
              <a:buNone/>
            </a:pP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dirty="0">
                <a:sym typeface="+mn-ea"/>
              </a:rPr>
              <a:t>3.  21 </a:t>
            </a:r>
            <a:r>
              <a:rPr kumimoji="1" lang="zh-CN" altLang="en-US" dirty="0">
                <a:sym typeface="+mn-ea"/>
              </a:rPr>
              <a:t>级招新群 （仅</a:t>
            </a:r>
            <a:r>
              <a:rPr kumimoji="1" lang="en-US" altLang="zh-CN" dirty="0">
                <a:sym typeface="+mn-ea"/>
              </a:rPr>
              <a:t>2021</a:t>
            </a:r>
            <a:r>
              <a:rPr kumimoji="1" lang="zh-CN" altLang="en-US" dirty="0">
                <a:sym typeface="+mn-ea"/>
              </a:rPr>
              <a:t>年有效）</a:t>
            </a: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zh-CN" altLang="en-US" dirty="0">
                <a:sym typeface="+mn-ea"/>
              </a:rPr>
              <a:t>群号:668990078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47" y="2079224"/>
            <a:ext cx="4191000" cy="362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85553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自我介绍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673" y="84141"/>
            <a:ext cx="220717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sym typeface="+mn-ea"/>
              </a:rPr>
              <a:t>自我介绍</a:t>
            </a:r>
            <a:endParaRPr lang="en-US" altLang="zh-CN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4673" y="3893737"/>
            <a:ext cx="309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25425" y="1690370"/>
            <a:ext cx="594677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Tx/>
              <a:buNone/>
            </a:pPr>
            <a:r>
              <a:rPr kumimoji="1" lang="en-US" altLang="zh-CN" sz="4400" dirty="0">
                <a:sym typeface="+mn-ea"/>
              </a:rPr>
              <a:t>- </a:t>
            </a:r>
            <a:r>
              <a:rPr kumimoji="1" lang="en-US" altLang="zh-CN" sz="4400">
                <a:sym typeface="+mn-ea"/>
              </a:rPr>
              <a:t>Reverse</a:t>
            </a:r>
            <a:endParaRPr kumimoji="1" lang="en-US" altLang="zh-CN" sz="4400" dirty="0"/>
          </a:p>
          <a:p>
            <a:pPr indent="0">
              <a:buFontTx/>
              <a:buNone/>
            </a:pPr>
            <a:endParaRPr kumimoji="1" lang="en-US" altLang="zh-CN" sz="4400" dirty="0"/>
          </a:p>
          <a:p>
            <a:pPr marL="285750" indent="-285750">
              <a:buFontTx/>
              <a:buChar char="-"/>
            </a:pPr>
            <a:r>
              <a:rPr kumimoji="1" lang="en-US" altLang="zh-CN" sz="4400">
                <a:sym typeface="+mn-ea"/>
              </a:rPr>
              <a:t>syclover</a:t>
            </a:r>
            <a:r>
              <a:rPr kumimoji="1" lang="zh-CN" altLang="en-US" sz="4400">
                <a:sym typeface="+mn-ea"/>
              </a:rPr>
              <a:t>底层划水人员</a:t>
            </a:r>
            <a:endParaRPr kumimoji="1" lang="en-US" altLang="zh-CN" sz="4400" dirty="0"/>
          </a:p>
          <a:p>
            <a:pPr indent="0">
              <a:buFontTx/>
              <a:buNone/>
            </a:pPr>
            <a:endParaRPr kumimoji="1" lang="en-US" altLang="zh-CN" sz="4400" dirty="0"/>
          </a:p>
          <a:p>
            <a:pPr marL="285750" indent="-285750">
              <a:buFontTx/>
              <a:buChar char="-"/>
            </a:pPr>
            <a:r>
              <a:rPr kumimoji="1" lang="zh-CN" altLang="en-US" sz="4400" dirty="0">
                <a:sym typeface="+mn-ea"/>
              </a:rPr>
              <a:t>安全爱好者</a:t>
            </a:r>
            <a:endParaRPr kumimoji="1" lang="zh-CN" altLang="en-US" sz="4400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447" y="2079224"/>
            <a:ext cx="4191000" cy="362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85553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>
                <a:solidFill>
                  <a:schemeClr val="bg1"/>
                </a:solidFill>
                <a:sym typeface="+mn-ea"/>
              </a:rPr>
              <a:t>二进制安全干什么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672" y="9239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二进制安全干什么</a:t>
            </a:r>
            <a:endParaRPr kumimoji="1" lang="zh-CN" altLang="en-US" sz="3600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90160" y="324485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dirty="0">
                <a:sym typeface="+mn-ea"/>
              </a:rPr>
              <a:t>二进制安全干什么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90160" y="324485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dirty="0">
                <a:sym typeface="+mn-ea"/>
              </a:rPr>
              <a:t>二进制安全干什么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" y="842645"/>
            <a:ext cx="9028430" cy="57518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84630" y="5866765"/>
            <a:ext cx="649732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defTabSz="914400">
              <a:tabLst>
                <a:tab pos="3133725" algn="l"/>
                <a:tab pos="3312795" algn="l"/>
              </a:tabLst>
            </a:pP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逆向能力是二进制方向公共基础！</a:t>
            </a:r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二进制安全干什么</a:t>
            </a:r>
            <a:endParaRPr kumimoji="1" lang="zh-CN" altLang="en-US" sz="3600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  <a:p>
            <a:pPr algn="l"/>
            <a:endParaRPr lang="en-US" sz="3600" dirty="0">
              <a:solidFill>
                <a:schemeClr val="bg1">
                  <a:lumMod val="95000"/>
                </a:schemeClr>
              </a:solidFill>
              <a:latin typeface="Dense" panose="02000000000000000000" pitchFamily="50" charset="0"/>
              <a:ea typeface="微软雅黑 Light" panose="020B0502040204020203" pitchFamily="34" charset="-122"/>
            </a:endParaRPr>
          </a:p>
          <a:p>
            <a:pPr algn="l"/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8282" y="1018650"/>
            <a:ext cx="11213465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逆向分析</a:t>
            </a:r>
            <a:r>
              <a:rPr kumimoji="1" lang="en-US" altLang="zh-CN" sz="2800" dirty="0">
                <a:sym typeface="+mn-ea"/>
              </a:rPr>
              <a:t>: 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	</a:t>
            </a:r>
            <a:r>
              <a:rPr kumimoji="1" lang="zh-CN" altLang="en-US" sz="2800" dirty="0">
                <a:sym typeface="+mn-ea"/>
              </a:rPr>
              <a:t>负责成品软件的技术原理</a:t>
            </a:r>
            <a:r>
              <a:rPr kumimoji="1" lang="en-US" altLang="zh-CN" sz="2800" dirty="0">
                <a:sym typeface="+mn-ea"/>
              </a:rPr>
              <a:t>. </a:t>
            </a:r>
            <a:r>
              <a:rPr kumimoji="1" lang="zh-CN" altLang="en-US" sz="2800" dirty="0">
                <a:sym typeface="+mn-ea"/>
              </a:rPr>
              <a:t>比如分析竞品软件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吸取技术上的优点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进行技术</a:t>
            </a:r>
            <a:r>
              <a:rPr kumimoji="1" lang="zh-CN" altLang="en-US" sz="2800">
                <a:sym typeface="+mn-ea"/>
              </a:rPr>
              <a:t>难点公关</a:t>
            </a:r>
            <a:endParaRPr kumimoji="1" lang="en-US" altLang="zh-CN" sz="2800">
              <a:sym typeface="+mn-ea"/>
            </a:endParaRPr>
          </a:p>
          <a:p>
            <a:pPr indent="0">
              <a:buFontTx/>
              <a:buNone/>
            </a:pP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病毒分析</a:t>
            </a:r>
            <a:r>
              <a:rPr kumimoji="1" lang="en-US" altLang="zh-CN" sz="2800" dirty="0">
                <a:sym typeface="+mn-ea"/>
              </a:rPr>
              <a:t>: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	</a:t>
            </a:r>
            <a:r>
              <a:rPr kumimoji="1" lang="zh-CN" altLang="en-US" sz="2800" dirty="0">
                <a:sym typeface="+mn-ea"/>
              </a:rPr>
              <a:t>负责分析病毒样本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研究恶意代码的技术手段等工作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主要是在安全公司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尤其是在杀毒软件公司需求较多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如</a:t>
            </a:r>
            <a:r>
              <a:rPr kumimoji="1" lang="en-US" altLang="zh-CN" sz="2800">
                <a:sym typeface="+mn-ea"/>
              </a:rPr>
              <a:t>360 </a:t>
            </a:r>
            <a:r>
              <a:rPr kumimoji="1" lang="zh-CN" altLang="en-US" sz="2800">
                <a:sym typeface="+mn-ea"/>
              </a:rPr>
              <a:t>、腾</a:t>
            </a:r>
            <a:r>
              <a:rPr kumimoji="1" lang="zh-CN" altLang="en-US" sz="2800" dirty="0">
                <a:sym typeface="+mn-ea"/>
              </a:rPr>
              <a:t>讯电脑管家</a:t>
            </a:r>
            <a:r>
              <a:rPr kumimoji="1" lang="zh-CN" altLang="en-US" sz="2800">
                <a:sym typeface="+mn-ea"/>
              </a:rPr>
              <a:t>等</a:t>
            </a:r>
            <a:r>
              <a:rPr kumimoji="1" lang="en-US" altLang="zh-CN" sz="2800">
                <a:sym typeface="+mn-ea"/>
              </a:rPr>
              <a:t>.</a:t>
            </a:r>
            <a:endParaRPr kumimoji="1" lang="en-US" altLang="zh-CN" sz="2800">
              <a:sym typeface="+mn-ea"/>
            </a:endParaRPr>
          </a:p>
          <a:p>
            <a:pPr indent="0">
              <a:buFontTx/>
              <a:buNone/>
            </a:pP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漏洞挖掘分析</a:t>
            </a:r>
            <a:r>
              <a:rPr kumimoji="1" lang="en-US" altLang="zh-CN" sz="2800" dirty="0">
                <a:sym typeface="+mn-ea"/>
              </a:rPr>
              <a:t>: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	</a:t>
            </a:r>
            <a:r>
              <a:rPr kumimoji="1" lang="zh-CN" altLang="en-US" sz="2800" dirty="0">
                <a:sym typeface="+mn-ea"/>
              </a:rPr>
              <a:t>负责分析漏洞样本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或者漏洞的挖掘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目前二进制的主要方向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涉及范围广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从</a:t>
            </a:r>
            <a:r>
              <a:rPr kumimoji="1" lang="zh-CN" altLang="en-US" sz="2800">
                <a:sym typeface="+mn-ea"/>
              </a:rPr>
              <a:t>主流浏览器 虚拟机 </a:t>
            </a:r>
            <a:r>
              <a:rPr kumimoji="1" lang="zh-CN" altLang="en-US" sz="2800" dirty="0">
                <a:sym typeface="+mn-ea"/>
              </a:rPr>
              <a:t>内核到</a:t>
            </a:r>
            <a:r>
              <a:rPr kumimoji="1" lang="en-US" altLang="zh-CN" sz="2800" dirty="0">
                <a:sym typeface="+mn-ea"/>
              </a:rPr>
              <a:t>IOT </a:t>
            </a:r>
            <a:r>
              <a:rPr kumimoji="1" lang="zh-CN" altLang="en-US" sz="2800" dirty="0">
                <a:sym typeface="+mn-ea"/>
              </a:rPr>
              <a:t>还有</a:t>
            </a:r>
            <a:r>
              <a:rPr kumimoji="1" lang="en-US" altLang="zh-CN" sz="2800" dirty="0">
                <a:sym typeface="+mn-ea"/>
              </a:rPr>
              <a:t>android </a:t>
            </a:r>
            <a:r>
              <a:rPr kumimoji="1" lang="zh-CN" altLang="en-US" sz="2800" dirty="0">
                <a:sym typeface="+mn-ea"/>
              </a:rPr>
              <a:t>和 </a:t>
            </a:r>
            <a:r>
              <a:rPr kumimoji="1" lang="en-US" altLang="zh-CN" sz="2800" dirty="0">
                <a:sym typeface="+mn-ea"/>
              </a:rPr>
              <a:t>IOS</a:t>
            </a:r>
            <a:r>
              <a:rPr kumimoji="1" lang="zh-CN" altLang="en-US" sz="2800" dirty="0">
                <a:sym typeface="+mn-ea"/>
              </a:rPr>
              <a:t>移动平台</a:t>
            </a:r>
            <a:r>
              <a:rPr kumimoji="1" lang="en-US" altLang="zh-CN" sz="2800">
                <a:sym typeface="+mn-ea"/>
              </a:rPr>
              <a:t>. </a:t>
            </a:r>
            <a:endParaRPr kumimoji="1" lang="zh-CN" altLang="en-US" sz="2800" dirty="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二进制安全干什么</a:t>
            </a:r>
            <a:endParaRPr kumimoji="1" lang="zh-CN" altLang="en-US" sz="3600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  <a:p>
            <a:pPr algn="l"/>
            <a:endParaRPr lang="en-US" sz="3600" dirty="0">
              <a:solidFill>
                <a:schemeClr val="bg1">
                  <a:lumMod val="95000"/>
                </a:schemeClr>
              </a:solidFill>
              <a:latin typeface="Dense" panose="02000000000000000000" pitchFamily="50" charset="0"/>
              <a:ea typeface="微软雅黑 Light" panose="020B0502040204020203" pitchFamily="34" charset="-122"/>
            </a:endParaRPr>
          </a:p>
          <a:p>
            <a:pPr algn="l"/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3385" y="1074420"/>
            <a:ext cx="11213465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移动安全</a:t>
            </a:r>
            <a:r>
              <a:rPr kumimoji="1" lang="en-US" altLang="zh-CN" sz="2800" dirty="0">
                <a:sym typeface="+mn-ea"/>
              </a:rPr>
              <a:t>: 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>
                <a:sym typeface="+mn-ea"/>
              </a:rPr>
              <a:t>	</a:t>
            </a:r>
            <a:r>
              <a:rPr kumimoji="1" lang="zh-CN" altLang="en-US" sz="2800">
                <a:sym typeface="+mn-ea"/>
              </a:rPr>
              <a:t>负责</a:t>
            </a:r>
            <a:r>
              <a:rPr kumimoji="1" lang="zh-CN" altLang="en-US" sz="2800" dirty="0">
                <a:sym typeface="+mn-ea"/>
              </a:rPr>
              <a:t>移动端安全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如移动端的漏洞挖掘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还有加</a:t>
            </a:r>
            <a:r>
              <a:rPr kumimoji="1" lang="zh-CN" altLang="en-US" sz="2800">
                <a:sym typeface="+mn-ea"/>
              </a:rPr>
              <a:t>壳混淆等</a:t>
            </a: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安全开发</a:t>
            </a:r>
            <a:r>
              <a:rPr kumimoji="1" lang="en-US" altLang="zh-CN" sz="2800" dirty="0">
                <a:sym typeface="+mn-ea"/>
              </a:rPr>
              <a:t>: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	</a:t>
            </a:r>
            <a:r>
              <a:rPr kumimoji="1" lang="zh-CN" altLang="en-US" sz="2800" dirty="0">
                <a:sym typeface="+mn-ea"/>
              </a:rPr>
              <a:t>包含较广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比如硬件平台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内核安全等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一般也是安全公司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如防火墙 主动防御系统 反外挂等</a:t>
            </a:r>
            <a:endParaRPr kumimoji="1" lang="zh-CN" altLang="en-US" sz="2800" dirty="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2340</Words>
  <Application>WPS 演示</Application>
  <PresentationFormat>宽屏</PresentationFormat>
  <Paragraphs>206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9" baseType="lpstr">
      <vt:lpstr>Arial</vt:lpstr>
      <vt:lpstr>方正书宋_GBK</vt:lpstr>
      <vt:lpstr>Wingdings</vt:lpstr>
      <vt:lpstr>Segoe UI Black</vt:lpstr>
      <vt:lpstr>苹方-简</vt:lpstr>
      <vt:lpstr>Arial Rounded MT Bold</vt:lpstr>
      <vt:lpstr>Dense</vt:lpstr>
      <vt:lpstr>微软雅黑 Light</vt:lpstr>
      <vt:lpstr>Wingdings 2</vt:lpstr>
      <vt:lpstr>Calibri</vt:lpstr>
      <vt:lpstr>Helvetica Neue</vt:lpstr>
      <vt:lpstr>等线 Light</vt:lpstr>
      <vt:lpstr>汉仪中等线KW</vt:lpstr>
      <vt:lpstr>Calibri Light</vt:lpstr>
      <vt:lpstr>等线</vt:lpstr>
      <vt:lpstr>微软雅黑</vt:lpstr>
      <vt:lpstr>汉仪旗黑</vt:lpstr>
      <vt:lpstr>宋体</vt:lpstr>
      <vt:lpstr>Arial Unicode MS</vt:lpstr>
      <vt:lpstr>汉仪书宋二KW</vt:lpstr>
      <vt:lpstr>Office 主题​​</vt:lpstr>
      <vt:lpstr>1_Office 主题​​</vt:lpstr>
      <vt:lpstr>三叶草技术小组 二进制方向入门培训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dddddddd</dc:title>
  <dc:creator>Sun David</dc:creator>
  <cp:lastModifiedBy>pandaos</cp:lastModifiedBy>
  <cp:revision>92</cp:revision>
  <dcterms:created xsi:type="dcterms:W3CDTF">2021-09-28T10:59:04Z</dcterms:created>
  <dcterms:modified xsi:type="dcterms:W3CDTF">2021-09-28T10:59:04Z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